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60" r:id="rId3"/>
    <p:sldId id="257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6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C659E-08B0-4A41-ADEC-86336F6C8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2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4E24EE-B2B4-4F77-A3BE-642C12CB8E74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379E1B2-FB0E-47DF-A29C-AF3933048C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9.3 Plant Growth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50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"/>
            <a:ext cx="8382000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691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8562"/>
            <a:ext cx="4343400" cy="296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Flower Structure and Function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90328160"/>
              </p:ext>
            </p:extLst>
          </p:nvPr>
        </p:nvGraphicFramePr>
        <p:xfrm>
          <a:off x="685800" y="1524000"/>
          <a:ext cx="41910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2095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Sepal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Protection</a:t>
                      </a:r>
                      <a:endParaRPr lang="en-US" dirty="0"/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Petals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Attract pollinators</a:t>
                      </a:r>
                      <a:endParaRPr lang="en-US" dirty="0"/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Anther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Produces</a:t>
                      </a:r>
                      <a:r>
                        <a:rPr lang="en-US" baseline="0" dirty="0" smtClean="0"/>
                        <a:t> pollen</a:t>
                      </a:r>
                      <a:endParaRPr lang="en-US" dirty="0"/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Filament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Supports</a:t>
                      </a:r>
                      <a:r>
                        <a:rPr lang="en-US" baseline="0" dirty="0" smtClean="0"/>
                        <a:t> anther</a:t>
                      </a:r>
                      <a:endParaRPr lang="en-US" dirty="0"/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Stigma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Sticky part of carpel</a:t>
                      </a:r>
                      <a:r>
                        <a:rPr lang="en-US" baseline="0" dirty="0" smtClean="0"/>
                        <a:t> where pollen lands</a:t>
                      </a:r>
                      <a:endParaRPr lang="en-US" dirty="0"/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Style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Supports</a:t>
                      </a:r>
                      <a:r>
                        <a:rPr lang="en-US" baseline="0" dirty="0" smtClean="0"/>
                        <a:t> the carpel</a:t>
                      </a:r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Ovary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Base of carpel where eggs develop</a:t>
                      </a:r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Pistil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The stigma, style and ovary structure</a:t>
                      </a:r>
                    </a:p>
                  </a:txBody>
                  <a:tcPr marL="44114" marR="441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Stamen</a:t>
                      </a:r>
                      <a:endParaRPr lang="en-US" dirty="0"/>
                    </a:p>
                  </a:txBody>
                  <a:tcPr marL="44114" marR="44114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The filament and anther structure</a:t>
                      </a:r>
                    </a:p>
                  </a:txBody>
                  <a:tcPr marL="44114" marR="441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094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80000"/>
              </a:lnSpc>
            </a:pPr>
            <a:r>
              <a:rPr lang="en-US" dirty="0"/>
              <a:t>Pollination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200" dirty="0" smtClean="0"/>
              <a:t>Transfer </a:t>
            </a:r>
            <a:r>
              <a:rPr lang="en-US" sz="2200" dirty="0"/>
              <a:t>of pollen from a mature anther to a receptive stigma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Self-pollination</a:t>
            </a:r>
            <a:r>
              <a:rPr lang="en-US" sz="22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 </a:t>
            </a:r>
            <a:r>
              <a:rPr lang="en-US" sz="2000" dirty="0"/>
              <a:t>pollen comes from the same plant or the same </a:t>
            </a:r>
            <a:r>
              <a:rPr lang="en-US" sz="2000" dirty="0" smtClean="0"/>
              <a:t>flower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Limits genetic diversity but easier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200" dirty="0"/>
              <a:t>Cross-pollination: </a:t>
            </a: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pollen </a:t>
            </a:r>
            <a:r>
              <a:rPr lang="en-US" sz="2000" dirty="0"/>
              <a:t>comes from another plant of the same </a:t>
            </a:r>
            <a:r>
              <a:rPr lang="en-US" sz="2000" dirty="0" smtClean="0"/>
              <a:t>species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Increases genetic diversity 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200" dirty="0"/>
              <a:t>Done by insects, animals or </a:t>
            </a:r>
            <a:r>
              <a:rPr lang="en-US" sz="2200" dirty="0" smtClean="0"/>
              <a:t>wind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Grasses are wind pollinated and often have small flowers – main cause of allergies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Dicots are usually animal pollinated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Red: birds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Yellow and orange: bees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White/scented: nocturnal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200" dirty="0"/>
              <a:t>Insect pollinated plants often produce a sugar called nectar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23244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52578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048000"/>
            <a:ext cx="556054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8588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TOK Moment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3749040" cy="4572000"/>
          </a:xfrm>
        </p:spPr>
        <p:txBody>
          <a:bodyPr/>
          <a:lstStyle/>
          <a:p>
            <a:r>
              <a:rPr lang="en-US" dirty="0" smtClean="0"/>
              <a:t>Why do bees matter?</a:t>
            </a:r>
          </a:p>
          <a:p>
            <a:r>
              <a:rPr lang="en-US" dirty="0" smtClean="0"/>
              <a:t>How do we research it?</a:t>
            </a:r>
          </a:p>
          <a:p>
            <a:r>
              <a:rPr lang="en-US" dirty="0" smtClean="0"/>
              <a:t>How to do we solve the problem?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447800"/>
            <a:ext cx="4914900" cy="484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5032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526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29" y="685801"/>
            <a:ext cx="883586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332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Fertilization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3749040" cy="457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smtClean="0"/>
              <a:t>Fusion </a:t>
            </a:r>
            <a:r>
              <a:rPr lang="en-US" sz="2200" dirty="0"/>
              <a:t>of male and female gametes to form a zygote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Pollen transfers down the style to the </a:t>
            </a:r>
            <a:r>
              <a:rPr lang="en-US" sz="2200" dirty="0" smtClean="0"/>
              <a:t>ovule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Pollen germinates and makes a pollen tube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Tube grows down the style and enters the ovary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Nucleus in the pollen tube moves into the egg 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200" dirty="0"/>
              <a:t>Two male nuclei are needed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One fertilizes the egg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The other triggers the formation of food storage for the </a:t>
            </a:r>
            <a:r>
              <a:rPr lang="en-US" sz="2200" dirty="0" smtClean="0"/>
              <a:t>embryo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05000"/>
            <a:ext cx="4800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277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Seed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914400" y="4191000"/>
            <a:ext cx="3749040" cy="4572000"/>
          </a:xfrm>
        </p:spPr>
        <p:txBody>
          <a:bodyPr/>
          <a:lstStyle/>
          <a:p>
            <a:r>
              <a:rPr lang="en-US" dirty="0" smtClean="0"/>
              <a:t>Protective structure that allows for dispersal of the embryo</a:t>
            </a:r>
          </a:p>
          <a:p>
            <a:r>
              <a:rPr lang="en-US" dirty="0" smtClean="0"/>
              <a:t>Seed is dehydrated </a:t>
            </a:r>
          </a:p>
          <a:p>
            <a:r>
              <a:rPr lang="en-US" dirty="0" smtClean="0"/>
              <a:t>Dormant</a:t>
            </a:r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54225955"/>
              </p:ext>
            </p:extLst>
          </p:nvPr>
        </p:nvGraphicFramePr>
        <p:xfrm>
          <a:off x="914400" y="1447800"/>
          <a:ext cx="3749676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Seed 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Testa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Protective</a:t>
                      </a:r>
                      <a:r>
                        <a:rPr lang="en-US" baseline="0" dirty="0" smtClean="0"/>
                        <a:t> outer coat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Cotyledons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Seed leaves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Micropyle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Scar resulting</a:t>
                      </a:r>
                      <a:r>
                        <a:rPr lang="en-US" baseline="0" dirty="0" smtClean="0"/>
                        <a:t> from the pollen tube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Embryo</a:t>
                      </a:r>
                      <a:r>
                        <a:rPr lang="en-US" baseline="0" dirty="0" smtClean="0"/>
                        <a:t> (root and shoot)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Becomes the new plant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seeds consist of three parts 1 the embryo 2 the food storage tissue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838575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322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Physiology </a:t>
            </a:r>
            <a:r>
              <a:rPr lang="en-US" sz="4000" dirty="0"/>
              <a:t>of Seed Germination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Dormancy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Many seeds do not germinate as soon as they are dispersed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Incomplete seed development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Embryo is immature and becomes mature during the dormancy period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Presence of a plant growth regulator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Gibberellic acid (GA)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Inhibits development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Disappears from the seed over time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Impervious seed coat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Eventually it is made permeable 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Can be by abrasion with the soil, fire or action of microorganisms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Requirement for pre-chilling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Need to over-winter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Has to have a certain temperature for a certain amount of time</a:t>
            </a:r>
          </a:p>
        </p:txBody>
      </p:sp>
    </p:spTree>
    <p:extLst>
      <p:ext uri="{BB962C8B-B14F-4D97-AF65-F5344CB8AC3E}">
        <p14:creationId xmlns:p14="http://schemas.microsoft.com/office/powerpoint/2010/main" val="2107954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55052" y="-22860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Germination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55052" y="838200"/>
            <a:ext cx="7772400" cy="4572000"/>
          </a:xfrm>
        </p:spPr>
        <p:txBody>
          <a:bodyPr>
            <a:normAutofit/>
          </a:bodyPr>
          <a:lstStyle/>
          <a:p>
            <a:r>
              <a:rPr lang="en-US" dirty="0"/>
              <a:t>Germination occurs under the correct conditions</a:t>
            </a:r>
          </a:p>
          <a:p>
            <a:pPr lvl="1"/>
            <a:r>
              <a:rPr lang="en-US" dirty="0"/>
              <a:t>Water: seed must take up enough water to be fully hydrated</a:t>
            </a:r>
          </a:p>
          <a:p>
            <a:pPr lvl="1"/>
            <a:r>
              <a:rPr lang="en-US" dirty="0"/>
              <a:t>Oxygen: present for aerobic respiration</a:t>
            </a:r>
          </a:p>
          <a:p>
            <a:pPr lvl="1"/>
            <a:r>
              <a:rPr lang="en-US" dirty="0"/>
              <a:t>Suitable temperatures: close to optimum for enzymes for aerobic respiration, for translocation of sugars and synthesis of intermediates for growth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614155"/>
            <a:ext cx="4605704" cy="301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5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plant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All plant tissues arise from </a:t>
            </a:r>
            <a:r>
              <a:rPr lang="en-US" dirty="0" err="1" smtClean="0"/>
              <a:t>meristematic</a:t>
            </a:r>
            <a:r>
              <a:rPr lang="en-US" dirty="0" smtClean="0"/>
              <a:t> tissue</a:t>
            </a:r>
          </a:p>
          <a:p>
            <a:pPr lvl="1"/>
            <a:r>
              <a:rPr lang="en-US" dirty="0" smtClean="0"/>
              <a:t>The plant version of stem cells</a:t>
            </a:r>
          </a:p>
          <a:p>
            <a:pPr lvl="1"/>
            <a:r>
              <a:rPr lang="en-US" dirty="0" smtClean="0"/>
              <a:t>During division one cell stays </a:t>
            </a:r>
            <a:r>
              <a:rPr lang="en-US" dirty="0" err="1" smtClean="0"/>
              <a:t>meristematic</a:t>
            </a:r>
            <a:r>
              <a:rPr lang="en-US" dirty="0" smtClean="0"/>
              <a:t> and the other differentiates</a:t>
            </a:r>
          </a:p>
          <a:p>
            <a:r>
              <a:rPr lang="en-US" dirty="0" smtClean="0"/>
              <a:t>Dermal:</a:t>
            </a:r>
          </a:p>
          <a:p>
            <a:pPr lvl="1"/>
            <a:r>
              <a:rPr lang="en-US" dirty="0" smtClean="0"/>
              <a:t> acts like a skin to the plant protecting against infection</a:t>
            </a:r>
          </a:p>
          <a:p>
            <a:pPr lvl="1"/>
            <a:r>
              <a:rPr lang="en-US" dirty="0" smtClean="0"/>
              <a:t> prevents water loss</a:t>
            </a:r>
          </a:p>
          <a:p>
            <a:r>
              <a:rPr lang="en-US" dirty="0" smtClean="0"/>
              <a:t>Ground tissue</a:t>
            </a:r>
          </a:p>
          <a:p>
            <a:pPr lvl="1"/>
            <a:r>
              <a:rPr lang="en-US" dirty="0" smtClean="0"/>
              <a:t>Photosynthesis</a:t>
            </a:r>
          </a:p>
          <a:p>
            <a:pPr lvl="1"/>
            <a:r>
              <a:rPr lang="en-US" dirty="0" smtClean="0"/>
              <a:t>Storage</a:t>
            </a:r>
          </a:p>
          <a:p>
            <a:pPr lvl="1"/>
            <a:r>
              <a:rPr lang="en-US" dirty="0" smtClean="0"/>
              <a:t>Support </a:t>
            </a:r>
          </a:p>
          <a:p>
            <a:pPr lvl="1"/>
            <a:r>
              <a:rPr lang="en-US" dirty="0" smtClean="0"/>
              <a:t>Secretion</a:t>
            </a:r>
          </a:p>
          <a:p>
            <a:r>
              <a:rPr lang="en-US" dirty="0" smtClean="0"/>
              <a:t>Vascular tissue</a:t>
            </a:r>
          </a:p>
          <a:p>
            <a:pPr lvl="1"/>
            <a:r>
              <a:rPr lang="en-US" dirty="0" smtClean="0"/>
              <a:t>Phloem and xylem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505200"/>
            <a:ext cx="536338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022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h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223838"/>
            <a:ext cx="5651500" cy="64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29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33600"/>
            <a:ext cx="4391931" cy="29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Metabolic </a:t>
            </a:r>
            <a:r>
              <a:rPr lang="en-US" sz="4000" dirty="0"/>
              <a:t>Processes for Germination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Germination is the resumption of growth and development from the seed form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Water is needed to activate the enzymes necessary for germination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Once enough water has been absorbed the plant produces a growth hormone called gibberellin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Amylase breaks down stored starch  into maltose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Used in cellular respiration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Also used to make cellulose for the cell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Stored proteins and lipids are hydrolyzed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Amino acids are used to make new proteins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Fatty acids and glycerol are used in cell membranes and for energy</a:t>
            </a:r>
          </a:p>
        </p:txBody>
      </p:sp>
    </p:spTree>
    <p:extLst>
      <p:ext uri="{BB962C8B-B14F-4D97-AF65-F5344CB8AC3E}">
        <p14:creationId xmlns:p14="http://schemas.microsoft.com/office/powerpoint/2010/main" val="412708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Control </a:t>
            </a:r>
            <a:r>
              <a:rPr lang="en-US" dirty="0"/>
              <a:t>of Flowering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The main factor affecting flowering is daylight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The response of the plant to changes in the length of the day photo morphogenesis</a:t>
            </a:r>
          </a:p>
          <a:p>
            <a:pPr>
              <a:lnSpc>
                <a:spcPct val="80000"/>
              </a:lnSpc>
            </a:pPr>
            <a:r>
              <a:rPr lang="en-US" sz="2800" dirty="0" err="1"/>
              <a:t>Phytochrome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A blue green pigment present in low concentrations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Highly reactive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Found in two forms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P</a:t>
            </a:r>
            <a:r>
              <a:rPr lang="en-US" sz="2000" baseline="-25000" dirty="0"/>
              <a:t>R</a:t>
            </a:r>
            <a:r>
              <a:rPr lang="en-US" sz="2000" dirty="0"/>
              <a:t>: </a:t>
            </a:r>
            <a:endParaRPr lang="en-US" sz="2000" dirty="0" smtClean="0"/>
          </a:p>
          <a:p>
            <a:pPr lvl="3">
              <a:lnSpc>
                <a:spcPct val="80000"/>
              </a:lnSpc>
            </a:pPr>
            <a:r>
              <a:rPr lang="en-US" dirty="0" smtClean="0"/>
              <a:t>Inactive form</a:t>
            </a:r>
            <a:endParaRPr lang="en-US" dirty="0"/>
          </a:p>
          <a:p>
            <a:pPr lvl="3">
              <a:lnSpc>
                <a:spcPct val="80000"/>
              </a:lnSpc>
            </a:pPr>
            <a:r>
              <a:rPr lang="en-US" dirty="0" smtClean="0"/>
              <a:t>absorbs </a:t>
            </a:r>
            <a:r>
              <a:rPr lang="en-US" dirty="0"/>
              <a:t>mostly red light in the wavelength of </a:t>
            </a:r>
            <a:r>
              <a:rPr lang="en-US" dirty="0" smtClean="0"/>
              <a:t>660nm and changes to the active form</a:t>
            </a:r>
          </a:p>
          <a:p>
            <a:pPr lvl="3">
              <a:lnSpc>
                <a:spcPct val="80000"/>
              </a:lnSpc>
            </a:pPr>
            <a:r>
              <a:rPr lang="en-US" dirty="0" smtClean="0"/>
              <a:t>Changes quickly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en-US" sz="2000" dirty="0"/>
              <a:t>P</a:t>
            </a:r>
            <a:r>
              <a:rPr lang="en-US" sz="2000" baseline="-25000" dirty="0"/>
              <a:t>FR</a:t>
            </a:r>
            <a:r>
              <a:rPr lang="en-US" sz="2000" dirty="0" smtClean="0"/>
              <a:t>:</a:t>
            </a:r>
          </a:p>
          <a:p>
            <a:pPr lvl="3">
              <a:lnSpc>
                <a:spcPct val="80000"/>
              </a:lnSpc>
            </a:pPr>
            <a:r>
              <a:rPr lang="en-US" dirty="0" smtClean="0"/>
              <a:t>Active form</a:t>
            </a:r>
            <a:endParaRPr lang="en-US" dirty="0"/>
          </a:p>
          <a:p>
            <a:pPr lvl="3">
              <a:lnSpc>
                <a:spcPct val="80000"/>
              </a:lnSpc>
            </a:pPr>
            <a:r>
              <a:rPr lang="en-US" dirty="0" smtClean="0"/>
              <a:t> </a:t>
            </a:r>
            <a:r>
              <a:rPr lang="en-US" dirty="0"/>
              <a:t>absorbs mostly the far red wavelength of </a:t>
            </a:r>
            <a:r>
              <a:rPr lang="en-US" dirty="0" smtClean="0"/>
              <a:t>730nm and changes back to the inactive form</a:t>
            </a:r>
          </a:p>
          <a:p>
            <a:pPr lvl="3">
              <a:lnSpc>
                <a:spcPct val="80000"/>
              </a:lnSpc>
            </a:pPr>
            <a:r>
              <a:rPr lang="en-US" dirty="0" smtClean="0"/>
              <a:t>Changes slowly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</a:t>
            </a:r>
            <a:r>
              <a:rPr lang="en-US" sz="2400" baseline="-25000" dirty="0" smtClean="0"/>
              <a:t>FR</a:t>
            </a:r>
            <a:r>
              <a:rPr lang="en-US" sz="2400" dirty="0" smtClean="0"/>
              <a:t> </a:t>
            </a:r>
            <a:r>
              <a:rPr lang="en-US" sz="2400" dirty="0"/>
              <a:t>is responsible for flowering</a:t>
            </a: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1539771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Short </a:t>
            </a:r>
            <a:r>
              <a:rPr lang="en-US" dirty="0"/>
              <a:t>Day Plants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Flower only if the period of darkness is longer than a critical point</a:t>
            </a:r>
          </a:p>
          <a:p>
            <a:pPr lvl="1"/>
            <a:r>
              <a:rPr lang="en-US"/>
              <a:t>Even a brief flash of light will stop the flowering</a:t>
            </a:r>
          </a:p>
          <a:p>
            <a:pPr lvl="1"/>
            <a:r>
              <a:rPr lang="en-US"/>
              <a:t>P</a:t>
            </a:r>
            <a:r>
              <a:rPr lang="en-US" baseline="-25000"/>
              <a:t>FR </a:t>
            </a:r>
            <a:r>
              <a:rPr lang="en-US"/>
              <a:t>acts as an inhibitor and only long periods of darkness will allow the levels of P</a:t>
            </a:r>
            <a:r>
              <a:rPr lang="en-US" baseline="-25000"/>
              <a:t>FR </a:t>
            </a:r>
            <a:r>
              <a:rPr lang="en-US"/>
              <a:t>to drop to low enough levels to allow flowering</a:t>
            </a:r>
          </a:p>
          <a:p>
            <a:pPr lvl="1">
              <a:buFontTx/>
              <a:buNone/>
            </a:pPr>
            <a:endParaRPr lang="en-US" baseline="-25000"/>
          </a:p>
        </p:txBody>
      </p:sp>
      <p:pic>
        <p:nvPicPr>
          <p:cNvPr id="6146" name="Picture 2" descr="http://gardendrum.com/wp-content/uploads/2014/04/Surinam-spinach-has-attractive-pink-flow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992925"/>
            <a:ext cx="2438400" cy="223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76450" y="6400800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Spinach</a:t>
            </a:r>
            <a:endParaRPr lang="en-US" dirty="0"/>
          </a:p>
        </p:txBody>
      </p:sp>
      <p:pic>
        <p:nvPicPr>
          <p:cNvPr id="6148" name="Picture 4" descr="https://sp.yimg.com/ib/th?id=HN.608031060152221816&amp;pid=15.1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6484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76875" y="6324600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251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Long </a:t>
            </a:r>
            <a:r>
              <a:rPr lang="en-US" dirty="0"/>
              <a:t>Day Plants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Flower only if the period of darkness is shorter than a critical point</a:t>
            </a:r>
          </a:p>
          <a:p>
            <a:pPr lvl="1"/>
            <a:r>
              <a:rPr lang="en-US" dirty="0"/>
              <a:t>P</a:t>
            </a:r>
            <a:r>
              <a:rPr lang="en-US" baseline="-25000" dirty="0"/>
              <a:t>FR </a:t>
            </a:r>
            <a:r>
              <a:rPr lang="en-US" dirty="0"/>
              <a:t>promotes flowering in these plants</a:t>
            </a:r>
          </a:p>
          <a:p>
            <a:pPr lvl="1"/>
            <a:r>
              <a:rPr lang="en-US" dirty="0"/>
              <a:t>A long period of light allows P</a:t>
            </a:r>
            <a:r>
              <a:rPr lang="en-US" baseline="-25000" dirty="0"/>
              <a:t>FR </a:t>
            </a:r>
            <a:r>
              <a:rPr lang="en-US" dirty="0"/>
              <a:t>to accumulate</a:t>
            </a:r>
            <a:endParaRPr lang="en-US" baseline="-250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76600"/>
            <a:ext cx="291055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05275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804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Apical Meristems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600" dirty="0" smtClean="0"/>
              <a:t>Aka primary meristem or shoot apex</a:t>
            </a:r>
          </a:p>
          <a:p>
            <a:pPr>
              <a:lnSpc>
                <a:spcPct val="80000"/>
              </a:lnSpc>
            </a:pPr>
            <a:r>
              <a:rPr lang="en-US" sz="2600" dirty="0" smtClean="0"/>
              <a:t>Occurs at the tips of the stem and roots</a:t>
            </a:r>
          </a:p>
          <a:p>
            <a:pPr>
              <a:lnSpc>
                <a:spcPct val="80000"/>
              </a:lnSpc>
            </a:pPr>
            <a:r>
              <a:rPr lang="en-US" sz="2600" dirty="0" smtClean="0"/>
              <a:t>Responsible for primary growth of the roots and the stems</a:t>
            </a:r>
          </a:p>
          <a:p>
            <a:pPr>
              <a:lnSpc>
                <a:spcPct val="80000"/>
              </a:lnSpc>
            </a:pPr>
            <a:r>
              <a:rPr lang="en-US" sz="2600" dirty="0" smtClean="0"/>
              <a:t>Allows the stem to grow longer 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5085773" cy="315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950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Lateral </a:t>
            </a:r>
            <a:r>
              <a:rPr lang="en-US" dirty="0" smtClean="0"/>
              <a:t>meristems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</a:pPr>
            <a:r>
              <a:rPr lang="en-US" sz="2400" dirty="0" smtClean="0"/>
              <a:t>Form </a:t>
            </a:r>
            <a:r>
              <a:rPr lang="en-US" sz="2400" dirty="0"/>
              <a:t>from cambium cells in the center of the vascular </a:t>
            </a:r>
            <a:r>
              <a:rPr lang="en-US" sz="2400" dirty="0" smtClean="0"/>
              <a:t>bundles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Vascular cambium: </a:t>
            </a:r>
          </a:p>
          <a:p>
            <a:pPr lvl="3">
              <a:lnSpc>
                <a:spcPct val="80000"/>
              </a:lnSpc>
            </a:pPr>
            <a:r>
              <a:rPr lang="en-US" dirty="0" smtClean="0"/>
              <a:t>found in the center of the xylem and phloem</a:t>
            </a:r>
          </a:p>
          <a:p>
            <a:pPr lvl="3">
              <a:lnSpc>
                <a:spcPct val="80000"/>
              </a:lnSpc>
            </a:pPr>
            <a:r>
              <a:rPr lang="en-US" dirty="0" smtClean="0"/>
              <a:t>Major component of wood</a:t>
            </a:r>
          </a:p>
          <a:p>
            <a:pPr lvl="2">
              <a:lnSpc>
                <a:spcPct val="80000"/>
              </a:lnSpc>
            </a:pPr>
            <a:r>
              <a:rPr lang="en-US" dirty="0" smtClean="0"/>
              <a:t>Cork cambium</a:t>
            </a:r>
          </a:p>
          <a:p>
            <a:pPr lvl="3">
              <a:lnSpc>
                <a:spcPct val="80000"/>
              </a:lnSpc>
            </a:pPr>
            <a:r>
              <a:rPr lang="en-US" dirty="0" smtClean="0"/>
              <a:t>Forms cork</a:t>
            </a:r>
          </a:p>
          <a:p>
            <a:pPr lvl="3">
              <a:lnSpc>
                <a:spcPct val="80000"/>
              </a:lnSpc>
            </a:pPr>
            <a:r>
              <a:rPr lang="en-US" dirty="0" smtClean="0"/>
              <a:t>Occurs in the bark of the tree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Causes </a:t>
            </a:r>
            <a:r>
              <a:rPr lang="en-US" sz="2400" dirty="0"/>
              <a:t>secondary growth of the plant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Results in an increase in the width of the </a:t>
            </a:r>
            <a:r>
              <a:rPr lang="en-US" sz="2400" dirty="0" smtClean="0"/>
              <a:t>stem</a:t>
            </a:r>
            <a:endParaRPr lang="en-US" sz="2000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04250"/>
            <a:ext cx="3905596" cy="484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4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9.1.6: Comparison of growth</a:t>
            </a:r>
          </a:p>
        </p:txBody>
      </p:sp>
      <p:graphicFrame>
        <p:nvGraphicFramePr>
          <p:cNvPr id="31799" name="Group 5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229600" cy="5003801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Growth due to apical meristem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Growth due to lateral meristem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Occurs at the tips of the roots and stems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Position of meristem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Occurs laterally between primary phloem and xylem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 of embryonic cells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Origin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Cambium – meristematic cells left over from primary growth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Produces initial tissues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Timing of activity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Functions in older stems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Epidermis, ground tissues, primary phloem and xylem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Cell products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Secondary phloem and xylem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Increases length and height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Outcome for 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Increases width and strengthens 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6672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Role of </a:t>
            </a:r>
            <a:r>
              <a:rPr lang="en-US" dirty="0" err="1" smtClean="0"/>
              <a:t>Auxin</a:t>
            </a:r>
            <a:r>
              <a:rPr lang="en-US" dirty="0" smtClean="0"/>
              <a:t> in phototropism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Plant hormone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Produced by cells undergoing repeated cell division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Highest concentration found in the stem tips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Causes positive phototropism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Accumulates on the shade side of the plant causing the plant to grow towards the light (phototropism – growth towards the direction of light)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881" y="2691443"/>
            <a:ext cx="3895238" cy="2343477"/>
          </a:xfrm>
        </p:spPr>
      </p:pic>
    </p:spTree>
    <p:extLst>
      <p:ext uri="{BB962C8B-B14F-4D97-AF65-F5344CB8AC3E}">
        <p14:creationId xmlns:p14="http://schemas.microsoft.com/office/powerpoint/2010/main" val="1734254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uses for </a:t>
            </a:r>
            <a:r>
              <a:rPr lang="en-US" dirty="0" err="1" smtClean="0"/>
              <a:t>Auxin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74904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Auxin</a:t>
            </a:r>
            <a:r>
              <a:rPr lang="en-US" dirty="0" smtClean="0"/>
              <a:t> changes the pattern of gene expression during cell growth</a:t>
            </a:r>
          </a:p>
          <a:p>
            <a:pPr lvl="1"/>
            <a:r>
              <a:rPr lang="en-US" dirty="0" smtClean="0"/>
              <a:t>Causes cell division in </a:t>
            </a:r>
            <a:r>
              <a:rPr lang="en-US" dirty="0" err="1" smtClean="0"/>
              <a:t>meristematic</a:t>
            </a:r>
            <a:r>
              <a:rPr lang="en-US" dirty="0" smtClean="0"/>
              <a:t> cells</a:t>
            </a:r>
          </a:p>
          <a:p>
            <a:pPr lvl="1"/>
            <a:r>
              <a:rPr lang="en-US" dirty="0" smtClean="0"/>
              <a:t>Causes differentiation of phloem and xylem</a:t>
            </a:r>
          </a:p>
          <a:p>
            <a:pPr lvl="1"/>
            <a:r>
              <a:rPr lang="en-US" dirty="0" smtClean="0"/>
              <a:t>Stimulates flower growth</a:t>
            </a:r>
          </a:p>
          <a:p>
            <a:pPr lvl="1"/>
            <a:r>
              <a:rPr lang="en-US" dirty="0" smtClean="0"/>
              <a:t>Causes fruit production without pollination – creates seedless fruit</a:t>
            </a:r>
          </a:p>
          <a:p>
            <a:pPr lvl="1"/>
            <a:r>
              <a:rPr lang="en-US" dirty="0" smtClean="0"/>
              <a:t>Can develop or suppress lateral bud growth</a:t>
            </a:r>
            <a:endParaRPr lang="en-US" dirty="0"/>
          </a:p>
        </p:txBody>
      </p:sp>
      <p:pic>
        <p:nvPicPr>
          <p:cNvPr id="1026" name="Picture 2" descr="http://preuniversity.grkraj.org/html/6_PLANT_GROWTH_AND_DEVELOPMENT_files/image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04998"/>
            <a:ext cx="45720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39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9.3 Plant Reproduction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80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Differences between dicot and monocot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Dicot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Example is a sunflower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2 embryo seed leaves (cotyledons)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Broad leaves with veins forming a network.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Branched roots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Parts of the flower in 4’s or 5’s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Vascular bundles in a ring in the stem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Root system with main taproot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Monocot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Example is grass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1 embryo seed leaves (cotyledon)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Skinny leaves with parallel veins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Un-branched roots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Parts of the flower occur in groups of 3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Vascular bundles scattered throughout the stem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184" y="3876965"/>
            <a:ext cx="2145915" cy="160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89" y="1828800"/>
            <a:ext cx="1521103" cy="151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1748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648</TotalTime>
  <Words>1071</Words>
  <Application>Microsoft Office PowerPoint</Application>
  <PresentationFormat>On-screen Show (4:3)</PresentationFormat>
  <Paragraphs>197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Equity</vt:lpstr>
      <vt:lpstr>9.3 Plant Growth</vt:lpstr>
      <vt:lpstr>3 types of plant tissue</vt:lpstr>
      <vt:lpstr>Apical Meristems</vt:lpstr>
      <vt:lpstr>Lateral meristems</vt:lpstr>
      <vt:lpstr>9.1.6: Comparison of growth</vt:lpstr>
      <vt:lpstr>Role of Auxin in phototropism</vt:lpstr>
      <vt:lpstr>Other uses for Auxin</vt:lpstr>
      <vt:lpstr>9.3 Plant Reproduction</vt:lpstr>
      <vt:lpstr>Differences between dicot and monocot</vt:lpstr>
      <vt:lpstr>PowerPoint Presentation</vt:lpstr>
      <vt:lpstr>Flower Structure and Function</vt:lpstr>
      <vt:lpstr>Pollination</vt:lpstr>
      <vt:lpstr>PowerPoint Presentation</vt:lpstr>
      <vt:lpstr>TOK Moment</vt:lpstr>
      <vt:lpstr>PowerPoint Presentation</vt:lpstr>
      <vt:lpstr>Fertilization</vt:lpstr>
      <vt:lpstr>The Seed</vt:lpstr>
      <vt:lpstr>Physiology of Seed Germination</vt:lpstr>
      <vt:lpstr>Germination</vt:lpstr>
      <vt:lpstr>PowerPoint Presentation</vt:lpstr>
      <vt:lpstr>Metabolic Processes for Germination</vt:lpstr>
      <vt:lpstr>Control of Flowering</vt:lpstr>
      <vt:lpstr>Short Day Plants</vt:lpstr>
      <vt:lpstr>Long Day Plants</vt:lpstr>
    </vt:vector>
  </TitlesOfParts>
  <Company>SVUSD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9.3 Plant Growth</dc:title>
  <dc:creator>Beaman, Alissa - Mission Viejo High School</dc:creator>
  <cp:lastModifiedBy>Miller, Lisa - Mission Viejo High School</cp:lastModifiedBy>
  <cp:revision>24</cp:revision>
  <dcterms:created xsi:type="dcterms:W3CDTF">2015-01-08T17:06:25Z</dcterms:created>
  <dcterms:modified xsi:type="dcterms:W3CDTF">2016-04-27T18:43:47Z</dcterms:modified>
</cp:coreProperties>
</file>